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3" r:id="rId4"/>
  </p:sldMasterIdLst>
  <p:sldIdLst>
    <p:sldId id="287" r:id="rId5"/>
    <p:sldId id="261" r:id="rId6"/>
    <p:sldId id="279" r:id="rId7"/>
    <p:sldId id="280" r:id="rId8"/>
    <p:sldId id="281" r:id="rId9"/>
    <p:sldId id="282" r:id="rId10"/>
    <p:sldId id="283" r:id="rId11"/>
    <p:sldId id="284" r:id="rId12"/>
    <p:sldId id="259" r:id="rId13"/>
    <p:sldId id="264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6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CDAA9E-9FC0-4E16-8261-EAADAF917FA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53BCB54-BB16-40DF-92E9-1F20B7815703}">
      <dgm:prSet/>
      <dgm:spPr/>
      <dgm:t>
        <a:bodyPr/>
        <a:lstStyle/>
        <a:p>
          <a:r>
            <a:rPr lang="en-US"/>
            <a:t>Religion </a:t>
          </a:r>
        </a:p>
      </dgm:t>
    </dgm:pt>
    <dgm:pt modelId="{10E53D23-A4F7-40E6-879C-160925851D72}" type="parTrans" cxnId="{33410044-48C6-4091-A266-A972FFE653F3}">
      <dgm:prSet/>
      <dgm:spPr/>
      <dgm:t>
        <a:bodyPr/>
        <a:lstStyle/>
        <a:p>
          <a:endParaRPr lang="en-US"/>
        </a:p>
      </dgm:t>
    </dgm:pt>
    <dgm:pt modelId="{48DAFF07-D01A-48D7-9ADC-1F8B2B613080}" type="sibTrans" cxnId="{33410044-48C6-4091-A266-A972FFE653F3}">
      <dgm:prSet/>
      <dgm:spPr/>
      <dgm:t>
        <a:bodyPr/>
        <a:lstStyle/>
        <a:p>
          <a:endParaRPr lang="en-US"/>
        </a:p>
      </dgm:t>
    </dgm:pt>
    <dgm:pt modelId="{81F3B737-3923-462B-BEC7-570DFC1F6824}">
      <dgm:prSet/>
      <dgm:spPr/>
      <dgm:t>
        <a:bodyPr/>
        <a:lstStyle/>
        <a:p>
          <a:r>
            <a:rPr lang="en-US"/>
            <a:t>Culture </a:t>
          </a:r>
        </a:p>
      </dgm:t>
    </dgm:pt>
    <dgm:pt modelId="{DDBDD2DB-9529-4BF5-9434-3CC93FA57DA3}" type="parTrans" cxnId="{8448447D-F5EF-46EF-9C9B-78E9F0857B3A}">
      <dgm:prSet/>
      <dgm:spPr/>
      <dgm:t>
        <a:bodyPr/>
        <a:lstStyle/>
        <a:p>
          <a:endParaRPr lang="en-US"/>
        </a:p>
      </dgm:t>
    </dgm:pt>
    <dgm:pt modelId="{6A969BC1-BE88-4784-8AB7-B048D5AE1B9E}" type="sibTrans" cxnId="{8448447D-F5EF-46EF-9C9B-78E9F0857B3A}">
      <dgm:prSet/>
      <dgm:spPr/>
      <dgm:t>
        <a:bodyPr/>
        <a:lstStyle/>
        <a:p>
          <a:endParaRPr lang="en-US"/>
        </a:p>
      </dgm:t>
    </dgm:pt>
    <dgm:pt modelId="{C648D585-A0A8-4141-A4BF-0113630C39EE}">
      <dgm:prSet/>
      <dgm:spPr/>
      <dgm:t>
        <a:bodyPr/>
        <a:lstStyle/>
        <a:p>
          <a:r>
            <a:rPr lang="en-US"/>
            <a:t>Community</a:t>
          </a:r>
        </a:p>
      </dgm:t>
    </dgm:pt>
    <dgm:pt modelId="{33C27433-BF27-4C3F-BA33-B4ABE29641E7}" type="parTrans" cxnId="{AC065008-C741-419B-A05C-596ADA8B2127}">
      <dgm:prSet/>
      <dgm:spPr/>
      <dgm:t>
        <a:bodyPr/>
        <a:lstStyle/>
        <a:p>
          <a:endParaRPr lang="en-US"/>
        </a:p>
      </dgm:t>
    </dgm:pt>
    <dgm:pt modelId="{D075D25D-13BC-4186-B111-E5129EA18CC7}" type="sibTrans" cxnId="{AC065008-C741-419B-A05C-596ADA8B2127}">
      <dgm:prSet/>
      <dgm:spPr/>
      <dgm:t>
        <a:bodyPr/>
        <a:lstStyle/>
        <a:p>
          <a:endParaRPr lang="en-US"/>
        </a:p>
      </dgm:t>
    </dgm:pt>
    <dgm:pt modelId="{FDDDB551-684F-43A6-B6C1-9B1E0A6B9E6C}">
      <dgm:prSet/>
      <dgm:spPr/>
      <dgm:t>
        <a:bodyPr/>
        <a:lstStyle/>
        <a:p>
          <a:r>
            <a:rPr lang="en-US"/>
            <a:t>Parents success </a:t>
          </a:r>
        </a:p>
      </dgm:t>
    </dgm:pt>
    <dgm:pt modelId="{D7C91365-4080-44EB-AD59-EC1738731008}" type="parTrans" cxnId="{011F3A61-BFE2-4E38-AB38-3976A6BF0249}">
      <dgm:prSet/>
      <dgm:spPr/>
      <dgm:t>
        <a:bodyPr/>
        <a:lstStyle/>
        <a:p>
          <a:endParaRPr lang="en-US"/>
        </a:p>
      </dgm:t>
    </dgm:pt>
    <dgm:pt modelId="{4B4B33AA-E46A-4E04-A6AD-EE689CF9DD42}" type="sibTrans" cxnId="{011F3A61-BFE2-4E38-AB38-3976A6BF0249}">
      <dgm:prSet/>
      <dgm:spPr/>
      <dgm:t>
        <a:bodyPr/>
        <a:lstStyle/>
        <a:p>
          <a:endParaRPr lang="en-US"/>
        </a:p>
      </dgm:t>
    </dgm:pt>
    <dgm:pt modelId="{F6BF534D-6F12-49DC-9766-460DA2356B23}">
      <dgm:prSet/>
      <dgm:spPr/>
      <dgm:t>
        <a:bodyPr/>
        <a:lstStyle/>
        <a:p>
          <a:r>
            <a:rPr lang="en-US"/>
            <a:t>Marriage proposals self/siblings</a:t>
          </a:r>
        </a:p>
      </dgm:t>
    </dgm:pt>
    <dgm:pt modelId="{C5C0EEB4-13E7-4F70-82B7-5A2EEC30B618}" type="parTrans" cxnId="{8AA1842F-7924-4D44-864F-BBF1693FD4AC}">
      <dgm:prSet/>
      <dgm:spPr/>
      <dgm:t>
        <a:bodyPr/>
        <a:lstStyle/>
        <a:p>
          <a:endParaRPr lang="en-US"/>
        </a:p>
      </dgm:t>
    </dgm:pt>
    <dgm:pt modelId="{F815020F-5080-40FD-A333-06DB9AD06B75}" type="sibTrans" cxnId="{8AA1842F-7924-4D44-864F-BBF1693FD4AC}">
      <dgm:prSet/>
      <dgm:spPr/>
      <dgm:t>
        <a:bodyPr/>
        <a:lstStyle/>
        <a:p>
          <a:endParaRPr lang="en-US"/>
        </a:p>
      </dgm:t>
    </dgm:pt>
    <dgm:pt modelId="{5CD27836-479C-4B4A-976D-71805D0C610E}" type="pres">
      <dgm:prSet presAssocID="{D0CDAA9E-9FC0-4E16-8261-EAADAF917FAD}" presName="linear" presStyleCnt="0">
        <dgm:presLayoutVars>
          <dgm:animLvl val="lvl"/>
          <dgm:resizeHandles val="exact"/>
        </dgm:presLayoutVars>
      </dgm:prSet>
      <dgm:spPr/>
    </dgm:pt>
    <dgm:pt modelId="{50E398F1-C54A-42E4-B399-898BCAED3709}" type="pres">
      <dgm:prSet presAssocID="{453BCB54-BB16-40DF-92E9-1F20B781570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3CBDBF0-A058-4BD7-9BC2-2E63AFAAFB25}" type="pres">
      <dgm:prSet presAssocID="{48DAFF07-D01A-48D7-9ADC-1F8B2B613080}" presName="spacer" presStyleCnt="0"/>
      <dgm:spPr/>
    </dgm:pt>
    <dgm:pt modelId="{CE3F4910-1DFE-4E24-AFC8-28246ECCB41A}" type="pres">
      <dgm:prSet presAssocID="{81F3B737-3923-462B-BEC7-570DFC1F682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3A3FF5B-463F-429D-9641-FB7C48DB4D31}" type="pres">
      <dgm:prSet presAssocID="{6A969BC1-BE88-4784-8AB7-B048D5AE1B9E}" presName="spacer" presStyleCnt="0"/>
      <dgm:spPr/>
    </dgm:pt>
    <dgm:pt modelId="{401E0C01-07BD-4AEE-B6F9-1BC89278A824}" type="pres">
      <dgm:prSet presAssocID="{C648D585-A0A8-4141-A4BF-0113630C39E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618E42F-FF3B-400B-8765-1AD68F0E5203}" type="pres">
      <dgm:prSet presAssocID="{D075D25D-13BC-4186-B111-E5129EA18CC7}" presName="spacer" presStyleCnt="0"/>
      <dgm:spPr/>
    </dgm:pt>
    <dgm:pt modelId="{8413E776-EC2F-4FC7-A768-DF11F13744DC}" type="pres">
      <dgm:prSet presAssocID="{FDDDB551-684F-43A6-B6C1-9B1E0A6B9E6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F4A542D-85FC-4A8C-BA0E-15D269009BC2}" type="pres">
      <dgm:prSet presAssocID="{4B4B33AA-E46A-4E04-A6AD-EE689CF9DD42}" presName="spacer" presStyleCnt="0"/>
      <dgm:spPr/>
    </dgm:pt>
    <dgm:pt modelId="{A398B6B7-8A91-42F3-B22D-AE96F8E96EFF}" type="pres">
      <dgm:prSet presAssocID="{F6BF534D-6F12-49DC-9766-460DA2356B2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C065008-C741-419B-A05C-596ADA8B2127}" srcId="{D0CDAA9E-9FC0-4E16-8261-EAADAF917FAD}" destId="{C648D585-A0A8-4141-A4BF-0113630C39EE}" srcOrd="2" destOrd="0" parTransId="{33C27433-BF27-4C3F-BA33-B4ABE29641E7}" sibTransId="{D075D25D-13BC-4186-B111-E5129EA18CC7}"/>
    <dgm:cxn modelId="{E9694428-A29B-4852-BBC7-166D0FB10C18}" type="presOf" srcId="{81F3B737-3923-462B-BEC7-570DFC1F6824}" destId="{CE3F4910-1DFE-4E24-AFC8-28246ECCB41A}" srcOrd="0" destOrd="0" presId="urn:microsoft.com/office/officeart/2005/8/layout/vList2"/>
    <dgm:cxn modelId="{8AA1842F-7924-4D44-864F-BBF1693FD4AC}" srcId="{D0CDAA9E-9FC0-4E16-8261-EAADAF917FAD}" destId="{F6BF534D-6F12-49DC-9766-460DA2356B23}" srcOrd="4" destOrd="0" parTransId="{C5C0EEB4-13E7-4F70-82B7-5A2EEC30B618}" sibTransId="{F815020F-5080-40FD-A333-06DB9AD06B75}"/>
    <dgm:cxn modelId="{7A9D1334-E854-4429-991D-F45C22BCEFDE}" type="presOf" srcId="{FDDDB551-684F-43A6-B6C1-9B1E0A6B9E6C}" destId="{8413E776-EC2F-4FC7-A768-DF11F13744DC}" srcOrd="0" destOrd="0" presId="urn:microsoft.com/office/officeart/2005/8/layout/vList2"/>
    <dgm:cxn modelId="{011F3A61-BFE2-4E38-AB38-3976A6BF0249}" srcId="{D0CDAA9E-9FC0-4E16-8261-EAADAF917FAD}" destId="{FDDDB551-684F-43A6-B6C1-9B1E0A6B9E6C}" srcOrd="3" destOrd="0" parTransId="{D7C91365-4080-44EB-AD59-EC1738731008}" sibTransId="{4B4B33AA-E46A-4E04-A6AD-EE689CF9DD42}"/>
    <dgm:cxn modelId="{33410044-48C6-4091-A266-A972FFE653F3}" srcId="{D0CDAA9E-9FC0-4E16-8261-EAADAF917FAD}" destId="{453BCB54-BB16-40DF-92E9-1F20B7815703}" srcOrd="0" destOrd="0" parTransId="{10E53D23-A4F7-40E6-879C-160925851D72}" sibTransId="{48DAFF07-D01A-48D7-9ADC-1F8B2B613080}"/>
    <dgm:cxn modelId="{BFBD8D54-B800-452C-9092-C4D7451387D7}" type="presOf" srcId="{C648D585-A0A8-4141-A4BF-0113630C39EE}" destId="{401E0C01-07BD-4AEE-B6F9-1BC89278A824}" srcOrd="0" destOrd="0" presId="urn:microsoft.com/office/officeart/2005/8/layout/vList2"/>
    <dgm:cxn modelId="{8448447D-F5EF-46EF-9C9B-78E9F0857B3A}" srcId="{D0CDAA9E-9FC0-4E16-8261-EAADAF917FAD}" destId="{81F3B737-3923-462B-BEC7-570DFC1F6824}" srcOrd="1" destOrd="0" parTransId="{DDBDD2DB-9529-4BF5-9434-3CC93FA57DA3}" sibTransId="{6A969BC1-BE88-4784-8AB7-B048D5AE1B9E}"/>
    <dgm:cxn modelId="{ABC2AAB6-D631-456E-8394-E9D0F5E7B2E5}" type="presOf" srcId="{453BCB54-BB16-40DF-92E9-1F20B7815703}" destId="{50E398F1-C54A-42E4-B399-898BCAED3709}" srcOrd="0" destOrd="0" presId="urn:microsoft.com/office/officeart/2005/8/layout/vList2"/>
    <dgm:cxn modelId="{81F4B9B7-041B-4050-9D9E-CDC91DE039DF}" type="presOf" srcId="{D0CDAA9E-9FC0-4E16-8261-EAADAF917FAD}" destId="{5CD27836-479C-4B4A-976D-71805D0C610E}" srcOrd="0" destOrd="0" presId="urn:microsoft.com/office/officeart/2005/8/layout/vList2"/>
    <dgm:cxn modelId="{248290E5-4F43-4D55-92A3-0E73086E6FC5}" type="presOf" srcId="{F6BF534D-6F12-49DC-9766-460DA2356B23}" destId="{A398B6B7-8A91-42F3-B22D-AE96F8E96EFF}" srcOrd="0" destOrd="0" presId="urn:microsoft.com/office/officeart/2005/8/layout/vList2"/>
    <dgm:cxn modelId="{500D31C2-82FE-474D-B40E-E10DBE6A840F}" type="presParOf" srcId="{5CD27836-479C-4B4A-976D-71805D0C610E}" destId="{50E398F1-C54A-42E4-B399-898BCAED3709}" srcOrd="0" destOrd="0" presId="urn:microsoft.com/office/officeart/2005/8/layout/vList2"/>
    <dgm:cxn modelId="{6E2C7A98-1081-454A-A0FF-BF1B3D9D4F43}" type="presParOf" srcId="{5CD27836-479C-4B4A-976D-71805D0C610E}" destId="{43CBDBF0-A058-4BD7-9BC2-2E63AFAAFB25}" srcOrd="1" destOrd="0" presId="urn:microsoft.com/office/officeart/2005/8/layout/vList2"/>
    <dgm:cxn modelId="{E0E1E8A5-C017-4595-BA4E-764274645E15}" type="presParOf" srcId="{5CD27836-479C-4B4A-976D-71805D0C610E}" destId="{CE3F4910-1DFE-4E24-AFC8-28246ECCB41A}" srcOrd="2" destOrd="0" presId="urn:microsoft.com/office/officeart/2005/8/layout/vList2"/>
    <dgm:cxn modelId="{EFE70B55-AC96-4C3E-B0DE-D27B9129C744}" type="presParOf" srcId="{5CD27836-479C-4B4A-976D-71805D0C610E}" destId="{A3A3FF5B-463F-429D-9641-FB7C48DB4D31}" srcOrd="3" destOrd="0" presId="urn:microsoft.com/office/officeart/2005/8/layout/vList2"/>
    <dgm:cxn modelId="{7DD8CEE1-00F6-4AD3-BC6F-1784C53092F9}" type="presParOf" srcId="{5CD27836-479C-4B4A-976D-71805D0C610E}" destId="{401E0C01-07BD-4AEE-B6F9-1BC89278A824}" srcOrd="4" destOrd="0" presId="urn:microsoft.com/office/officeart/2005/8/layout/vList2"/>
    <dgm:cxn modelId="{50FB9FE3-5733-4317-9E30-A215CA07BA2F}" type="presParOf" srcId="{5CD27836-479C-4B4A-976D-71805D0C610E}" destId="{B618E42F-FF3B-400B-8765-1AD68F0E5203}" srcOrd="5" destOrd="0" presId="urn:microsoft.com/office/officeart/2005/8/layout/vList2"/>
    <dgm:cxn modelId="{0F323365-E528-4631-B3E6-E8C7E87F926A}" type="presParOf" srcId="{5CD27836-479C-4B4A-976D-71805D0C610E}" destId="{8413E776-EC2F-4FC7-A768-DF11F13744DC}" srcOrd="6" destOrd="0" presId="urn:microsoft.com/office/officeart/2005/8/layout/vList2"/>
    <dgm:cxn modelId="{68077F32-46D1-40D0-A898-F8738D341234}" type="presParOf" srcId="{5CD27836-479C-4B4A-976D-71805D0C610E}" destId="{7F4A542D-85FC-4A8C-BA0E-15D269009BC2}" srcOrd="7" destOrd="0" presId="urn:microsoft.com/office/officeart/2005/8/layout/vList2"/>
    <dgm:cxn modelId="{B76E6CCD-C1B5-463B-B049-8B0CA3181CB7}" type="presParOf" srcId="{5CD27836-479C-4B4A-976D-71805D0C610E}" destId="{A398B6B7-8A91-42F3-B22D-AE96F8E96EF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398F1-C54A-42E4-B399-898BCAED3709}">
      <dsp:nvSpPr>
        <dsp:cNvPr id="0" name=""/>
        <dsp:cNvSpPr/>
      </dsp:nvSpPr>
      <dsp:spPr>
        <a:xfrm>
          <a:off x="0" y="451104"/>
          <a:ext cx="5641974" cy="7300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Religion </a:t>
          </a:r>
        </a:p>
      </dsp:txBody>
      <dsp:txXfrm>
        <a:off x="35640" y="486744"/>
        <a:ext cx="5570694" cy="658799"/>
      </dsp:txXfrm>
    </dsp:sp>
    <dsp:sp modelId="{CE3F4910-1DFE-4E24-AFC8-28246ECCB41A}">
      <dsp:nvSpPr>
        <dsp:cNvPr id="0" name=""/>
        <dsp:cNvSpPr/>
      </dsp:nvSpPr>
      <dsp:spPr>
        <a:xfrm>
          <a:off x="0" y="1273344"/>
          <a:ext cx="5641974" cy="730079"/>
        </a:xfrm>
        <a:prstGeom prst="roundRect">
          <a:avLst/>
        </a:prstGeom>
        <a:solidFill>
          <a:schemeClr val="accent5">
            <a:hueOff val="2610124"/>
            <a:satOff val="-6260"/>
            <a:lumOff val="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Culture </a:t>
          </a:r>
        </a:p>
      </dsp:txBody>
      <dsp:txXfrm>
        <a:off x="35640" y="1308984"/>
        <a:ext cx="5570694" cy="658799"/>
      </dsp:txXfrm>
    </dsp:sp>
    <dsp:sp modelId="{401E0C01-07BD-4AEE-B6F9-1BC89278A824}">
      <dsp:nvSpPr>
        <dsp:cNvPr id="0" name=""/>
        <dsp:cNvSpPr/>
      </dsp:nvSpPr>
      <dsp:spPr>
        <a:xfrm>
          <a:off x="0" y="2095584"/>
          <a:ext cx="5641974" cy="730079"/>
        </a:xfrm>
        <a:prstGeom prst="roundRect">
          <a:avLst/>
        </a:prstGeom>
        <a:solidFill>
          <a:schemeClr val="accent5">
            <a:hueOff val="5220249"/>
            <a:satOff val="-12520"/>
            <a:lumOff val="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Community</a:t>
          </a:r>
        </a:p>
      </dsp:txBody>
      <dsp:txXfrm>
        <a:off x="35640" y="2131224"/>
        <a:ext cx="5570694" cy="658799"/>
      </dsp:txXfrm>
    </dsp:sp>
    <dsp:sp modelId="{8413E776-EC2F-4FC7-A768-DF11F13744DC}">
      <dsp:nvSpPr>
        <dsp:cNvPr id="0" name=""/>
        <dsp:cNvSpPr/>
      </dsp:nvSpPr>
      <dsp:spPr>
        <a:xfrm>
          <a:off x="0" y="2917825"/>
          <a:ext cx="5641974" cy="730079"/>
        </a:xfrm>
        <a:prstGeom prst="roundRect">
          <a:avLst/>
        </a:prstGeom>
        <a:solidFill>
          <a:schemeClr val="accent5">
            <a:hueOff val="7830373"/>
            <a:satOff val="-18780"/>
            <a:lumOff val="1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Parents success </a:t>
          </a:r>
        </a:p>
      </dsp:txBody>
      <dsp:txXfrm>
        <a:off x="35640" y="2953465"/>
        <a:ext cx="5570694" cy="658799"/>
      </dsp:txXfrm>
    </dsp:sp>
    <dsp:sp modelId="{A398B6B7-8A91-42F3-B22D-AE96F8E96EFF}">
      <dsp:nvSpPr>
        <dsp:cNvPr id="0" name=""/>
        <dsp:cNvSpPr/>
      </dsp:nvSpPr>
      <dsp:spPr>
        <a:xfrm>
          <a:off x="0" y="3740065"/>
          <a:ext cx="5641974" cy="730079"/>
        </a:xfrm>
        <a:prstGeom prst="roundRect">
          <a:avLst/>
        </a:prstGeom>
        <a:solidFill>
          <a:schemeClr val="accent5">
            <a:hueOff val="10440497"/>
            <a:satOff val="-25040"/>
            <a:lumOff val="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Marriage proposals self/siblings</a:t>
          </a:r>
        </a:p>
      </dsp:txBody>
      <dsp:txXfrm>
        <a:off x="35640" y="3775705"/>
        <a:ext cx="5570694" cy="658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D76CEE8-44B9-48B4-91A7-CEDF334200B2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5D32-776C-4CA4-A727-544073F5352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75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EE8-44B9-48B4-91A7-CEDF334200B2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5D32-776C-4CA4-A727-544073F53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60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EE8-44B9-48B4-91A7-CEDF334200B2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5D32-776C-4CA4-A727-544073F53529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69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EE8-44B9-48B4-91A7-CEDF334200B2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5D32-776C-4CA4-A727-544073F53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78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EE8-44B9-48B4-91A7-CEDF334200B2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5D32-776C-4CA4-A727-544073F5352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65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EE8-44B9-48B4-91A7-CEDF334200B2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5D32-776C-4CA4-A727-544073F53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7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EE8-44B9-48B4-91A7-CEDF334200B2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5D32-776C-4CA4-A727-544073F53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63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EE8-44B9-48B4-91A7-CEDF334200B2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5D32-776C-4CA4-A727-544073F53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13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EE8-44B9-48B4-91A7-CEDF334200B2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5D32-776C-4CA4-A727-544073F53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99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EE8-44B9-48B4-91A7-CEDF334200B2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5D32-776C-4CA4-A727-544073F53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49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EE8-44B9-48B4-91A7-CEDF334200B2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5D32-776C-4CA4-A727-544073F5352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42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D76CEE8-44B9-48B4-91A7-CEDF334200B2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EBA5D32-776C-4CA4-A727-544073F53529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33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4" r:id="rId1"/>
    <p:sldLayoutId id="2147485145" r:id="rId2"/>
    <p:sldLayoutId id="2147485146" r:id="rId3"/>
    <p:sldLayoutId id="2147485147" r:id="rId4"/>
    <p:sldLayoutId id="2147485148" r:id="rId5"/>
    <p:sldLayoutId id="2147485149" r:id="rId6"/>
    <p:sldLayoutId id="2147485150" r:id="rId7"/>
    <p:sldLayoutId id="2147485151" r:id="rId8"/>
    <p:sldLayoutId id="2147485152" r:id="rId9"/>
    <p:sldLayoutId id="2147485153" r:id="rId10"/>
    <p:sldLayoutId id="214748515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238970C-19DE-438D-80D2-5CF969055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B1E3F6-167B-40F3-B303-9A931BAB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28" y="484632"/>
            <a:ext cx="11244036" cy="5880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888C0-FD2B-4A0D-A50F-3AF2B88C3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5356" y="810275"/>
            <a:ext cx="7020747" cy="5229630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LGB&amp;T Communities South Asian 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6600" dirty="0">
                <a:solidFill>
                  <a:srgbClr val="FFFFFF"/>
                </a:solidFill>
              </a:rPr>
              <a:t>Domestic abuse</a:t>
            </a:r>
            <a:endParaRPr lang="en-GB" sz="66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465A9A-0B0E-4D7B-8150-D098AC71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596290"/>
            <a:ext cx="0" cy="3657600"/>
          </a:xfrm>
          <a:prstGeom prst="line">
            <a:avLst/>
          </a:prstGeom>
          <a:ln w="19050">
            <a:solidFill>
              <a:srgbClr val="FFFFFF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202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C59D4-E723-4D70-98AF-819F5C1BA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Interrupters  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EF6E4-539A-4BE9-BBB0-41C3DD6FC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947303" cy="5249334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Leaving home, friends and family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Accessing support from Trade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Not waiting to get approval from family, they will never accept 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Meeting other gay Asian 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Accessing DV support specifically for Asian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LGB&amp;T Counselling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Police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My faith leader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Access specialist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027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89A536-4278-4D03-9BBE-F045AD8F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How to be more LGB&amp;TQ inclusive? 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653B3-FD32-4EB4-BCBA-738C7FF7C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969606" cy="5249334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Language – e.g. partner, don’t assume based on appearances, asking for preferred pronouns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Zero tolerance, gender neutral toilets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Safe space – e.g. boundaries, speak 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Visibility – e.g. promotion materials, role models,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Work with local LGB&amp;T services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Ensure your staff/volunteers are trained in LGB&amp;T 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Work with wider South Asian communities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Culturally appropriate venues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LGB&amp;T – events – into those communities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Faith leaders 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27152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8B144B-9E24-4FF0-A126-2BA860324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711200" y="178221"/>
            <a:ext cx="10591799" cy="599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996A1-E4A8-46C3-8E85-9D00E9629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Additional risks for LGB people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8C588-82F6-429B-81BF-3219A1C0D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669073"/>
            <a:ext cx="7036513" cy="5384594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2000" dirty="0"/>
              <a:t>Outing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Threatening to disclose somebody’s sexuality to friends/family/pupils/work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HIV status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Perpetrator HIV+ -using victim as nurse, emotional abuse claiming nobody will want perpetrator if victim left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Victim HIV+ -HIV status used in a similar way to outing, perpetrator withholding medication, perpetrator using emotion abuse by stating nobody will want a HIV+ partner so they shouldn’t leave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First LGB&amp;T relationship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Perpetrator saying ‘this is what happens in a same sex relationship, can happen at any age</a:t>
            </a:r>
          </a:p>
          <a:p>
            <a:pPr marL="0" indent="0">
              <a:buNone/>
            </a:pPr>
            <a:endParaRPr lang="en-US" sz="2000" dirty="0"/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2241833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7C3C94-D318-45CD-8E6A-771C10C7A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Additional risks for LGB people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27F52-8B41-4AD7-B7FB-5112C4F7A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7003059" cy="52493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Isolation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People may have poor relationships with friends or family members after coming out as become more dependent on perpetrator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Sexual violence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Forced to perform unwanted sexual acts, encouraged to have sex with other people, encouraged to attend sex parties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Using children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Emotional blackmail around outing to children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13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FACD9-BA2D-406A-B9A8-74BC6249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Additional Risks for trans   communities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E1784-3420-4606-91EB-40355389D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7003059" cy="52493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Outing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Threatening to disclose somebody’s gender identity to friends/family/pupils/work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Physical &amp; mental abuse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Physically assault somebody’s surgically altered body parts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Refusing to use correct name/pronoun of victim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Financial dependence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Trans people far more likely to be financially dependent on a partner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65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BCA14-FEC8-424A-BE98-328E3B59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Additional Risks for trans communities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A8B73-BD6C-43DE-852D-2EFE60E2E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980757" cy="524933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dirty="0"/>
              <a:t>Isolation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Withholding medication/clothing/make-up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Increased isolation from friends or family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Surgery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Forcing victim to have surgery to look the way the perpetrator wants them to look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Forcing victim to expose scars or surgically altered body part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Sexual Abuse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Forced to have unwanted sexual relations or perform unwanted sexual acts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627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68BD5-33BE-44B4-9F09-2B33C409B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South Asian communities 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E48FA-BC2A-4BB5-9434-B5CFDFBC7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Family members- LGB&amp;T people often experience familial abuse centered around their LGB&amp;T identity.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dirty="0" err="1"/>
              <a:t>Honour</a:t>
            </a:r>
            <a:r>
              <a:rPr lang="en-US" dirty="0"/>
              <a:t>’ Based Violence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Forced marriages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Sexual Violence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Gender identity forced to dress or look in the way they want them 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Rituals to caste out the demon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find a ‘cure’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other people say has a huge impact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85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06958CE-80CF-4473-99F8-FBB695D1B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511D0-A564-4FFA-AB1D-6C0D89806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South Asian messages </a:t>
            </a: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689FD24-4CDB-4ECE-92BC-EA73D0F79F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288437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6493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BD35E9-B7D3-48FB-B9F0-F9FC598D1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433577"/>
            <a:ext cx="9144793" cy="58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69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BFEA26E17FD94590842B729267DF19" ma:contentTypeVersion="14" ma:contentTypeDescription="Create a new document." ma:contentTypeScope="" ma:versionID="43ab86f6a74111a5de1d10ee3bca3a7d">
  <xsd:schema xmlns:xsd="http://www.w3.org/2001/XMLSchema" xmlns:xs="http://www.w3.org/2001/XMLSchema" xmlns:p="http://schemas.microsoft.com/office/2006/metadata/properties" xmlns:ns2="3d501a55-9f7f-496a-b7b4-edcbf4aeaee1" xmlns:ns3="c157d51e-0a95-4ef0-bd0e-245574bf2a89" targetNamespace="http://schemas.microsoft.com/office/2006/metadata/properties" ma:root="true" ma:fieldsID="e9f78e4f234387a10acfa2cd6e9e003d" ns2:_="" ns3:_="">
    <xsd:import namespace="3d501a55-9f7f-496a-b7b4-edcbf4aeaee1"/>
    <xsd:import namespace="c157d51e-0a95-4ef0-bd0e-245574bf2a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501a55-9f7f-496a-b7b4-edcbf4aeae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6e7d7b4-672a-4fa7-a0d7-7d3b94e534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7d51e-0a95-4ef0-bd0e-245574bf2a8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71d73c8-f7b7-4e3a-b84f-787952aecfa7}" ma:internalName="TaxCatchAll" ma:showField="CatchAllData" ma:web="c157d51e-0a95-4ef0-bd0e-245574bf2a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57d51e-0a95-4ef0-bd0e-245574bf2a89" xsi:nil="true"/>
    <lcf76f155ced4ddcb4097134ff3c332f xmlns="3d501a55-9f7f-496a-b7b4-edcbf4aeaee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4615B1-FE07-4F56-AB53-4D2F289645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501a55-9f7f-496a-b7b4-edcbf4aeaee1"/>
    <ds:schemaRef ds:uri="c157d51e-0a95-4ef0-bd0e-245574bf2a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828C32-AE16-4076-B322-209A1D980C69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c157d51e-0a95-4ef0-bd0e-245574bf2a89"/>
    <ds:schemaRef ds:uri="http://purl.org/dc/elements/1.1/"/>
    <ds:schemaRef ds:uri="http://schemas.openxmlformats.org/package/2006/metadata/core-properties"/>
    <ds:schemaRef ds:uri="3d501a55-9f7f-496a-b7b4-edcbf4aeaee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BB800FE-C6B5-4DC6-9AE5-2B1A10BEF0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1008</TotalTime>
  <Words>492</Words>
  <Application>Microsoft Office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Tw Cen MT</vt:lpstr>
      <vt:lpstr>Tw Cen MT Condensed</vt:lpstr>
      <vt:lpstr>Wingdings 3</vt:lpstr>
      <vt:lpstr>Integral</vt:lpstr>
      <vt:lpstr>LGB&amp;T Communities South Asian  Domestic abuse</vt:lpstr>
      <vt:lpstr>PowerPoint Presentation</vt:lpstr>
      <vt:lpstr>Additional risks for LGB people</vt:lpstr>
      <vt:lpstr>Additional risks for LGB people</vt:lpstr>
      <vt:lpstr>Additional Risks for trans   communities</vt:lpstr>
      <vt:lpstr>Additional Risks for trans communities</vt:lpstr>
      <vt:lpstr>South Asian communities </vt:lpstr>
      <vt:lpstr>South Asian messages </vt:lpstr>
      <vt:lpstr>PowerPoint Presentation</vt:lpstr>
      <vt:lpstr>Interrupters  </vt:lpstr>
      <vt:lpstr>How to be more LGB&amp;TQ inclusive?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Cycle of oppression</dc:title>
  <dc:creator>Salim Khalifa</dc:creator>
  <cp:lastModifiedBy>Fran Ellis</cp:lastModifiedBy>
  <cp:revision>20</cp:revision>
  <dcterms:created xsi:type="dcterms:W3CDTF">2021-08-20T11:35:58Z</dcterms:created>
  <dcterms:modified xsi:type="dcterms:W3CDTF">2025-01-24T12:53:13Z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0x010100C2BFEA26E17FD94590842B729267DF19</vt:lpwstr>
  </property>
</Properties>
</file>